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77" r:id="rId6"/>
    <p:sldId id="275" r:id="rId7"/>
    <p:sldId id="282" r:id="rId8"/>
    <p:sldId id="279" r:id="rId9"/>
    <p:sldId id="278" r:id="rId10"/>
    <p:sldId id="276" r:id="rId11"/>
    <p:sldId id="280" r:id="rId12"/>
    <p:sldId id="285" r:id="rId13"/>
    <p:sldId id="281"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9/3/2019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Independent Sector is the only national membership organization that brings together the charitable community—a diverse set of nonprofits, foundations, and corporations—to advance the common good.</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Why Do We Calculate a Value of Volunteer Time?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know putting numbers to volunteer hours will never do them justice, but it is just one way for us to show the contributions individuals and organizations have made in our communities. The estimate helps acknowledge the millions of individuals who dedicate their time, talents, and energy to making a difference. Charitable organizations frequently use this estimate to quantify the enormous value volunteers provide.</a:t>
            </a:r>
          </a:p>
          <a:p>
            <a:endParaRPr lang="en-US" dirty="0"/>
          </a:p>
        </p:txBody>
      </p:sp>
      <p:sp>
        <p:nvSpPr>
          <p:cNvPr id="4" name="Slide Number Placeholder 3"/>
          <p:cNvSpPr>
            <a:spLocks noGrp="1"/>
          </p:cNvSpPr>
          <p:nvPr>
            <p:ph type="sldNum" sz="quarter" idx="10"/>
          </p:nvPr>
        </p:nvSpPr>
        <p:spPr/>
        <p:txBody>
          <a:bodyPr/>
          <a:lstStyle/>
          <a:p>
            <a:fld id="{68F7C3CB-48A2-4C6E-9D8D-9C534A317DEE}" type="slidenum">
              <a:rPr lang="en-US" smtClean="0"/>
              <a:t>2</a:t>
            </a:fld>
            <a:endParaRPr lang="en-US"/>
          </a:p>
        </p:txBody>
      </p:sp>
    </p:spTree>
    <p:extLst>
      <p:ext uri="{BB962C8B-B14F-4D97-AF65-F5344CB8AC3E}">
        <p14:creationId xmlns:p14="http://schemas.microsoft.com/office/powerpoint/2010/main" val="303442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Volunteer Program </a:t>
            </a:r>
            <a:br>
              <a:rPr lang="en-US" dirty="0" smtClean="0">
                <a:solidFill>
                  <a:schemeClr val="tx1"/>
                </a:solidFill>
              </a:rPr>
            </a:br>
            <a:r>
              <a:rPr lang="en-US" dirty="0" smtClean="0">
                <a:solidFill>
                  <a:schemeClr val="tx1"/>
                </a:solidFill>
              </a:rPr>
              <a:t>Update</a:t>
            </a:r>
            <a:endParaRPr lang="en-US" dirty="0">
              <a:solidFill>
                <a:schemeClr val="tx1"/>
              </a:solidFill>
            </a:endParaRPr>
          </a:p>
        </p:txBody>
      </p:sp>
      <p:sp>
        <p:nvSpPr>
          <p:cNvPr id="3" name="Subtitle 2"/>
          <p:cNvSpPr>
            <a:spLocks noGrp="1"/>
          </p:cNvSpPr>
          <p:nvPr>
            <p:ph type="subTitle" idx="1"/>
          </p:nvPr>
        </p:nvSpPr>
        <p:spPr/>
        <p:txBody>
          <a:bodyPr>
            <a:normAutofit lnSpcReduction="10000"/>
          </a:bodyPr>
          <a:lstStyle/>
          <a:p>
            <a:r>
              <a:rPr lang="en-US" dirty="0" smtClean="0"/>
              <a:t>Open Space and Regional </a:t>
            </a:r>
            <a:br>
              <a:rPr lang="en-US" dirty="0" smtClean="0"/>
            </a:br>
            <a:r>
              <a:rPr lang="en-US" dirty="0" smtClean="0"/>
              <a:t>Parks Commission</a:t>
            </a:r>
          </a:p>
          <a:p>
            <a:r>
              <a:rPr lang="en-US" dirty="0" smtClean="0"/>
              <a:t>September 3, 2019</a:t>
            </a:r>
            <a:endParaRPr lang="en-US" dirty="0"/>
          </a:p>
        </p:txBody>
      </p:sp>
    </p:spTree>
    <p:extLst>
      <p:ext uri="{BB962C8B-B14F-4D97-AF65-F5344CB8AC3E}">
        <p14:creationId xmlns:p14="http://schemas.microsoft.com/office/powerpoint/2010/main" val="2164096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Parks volunteer program is in its </a:t>
            </a:r>
            <a:r>
              <a:rPr lang="en-US" dirty="0" smtClean="0">
                <a:solidFill>
                  <a:schemeClr val="accent1"/>
                </a:solidFill>
              </a:rPr>
              <a:t>10</a:t>
            </a:r>
            <a:r>
              <a:rPr lang="en-US" baseline="30000" dirty="0" smtClean="0">
                <a:solidFill>
                  <a:schemeClr val="accent1"/>
                </a:solidFill>
              </a:rPr>
              <a:t>th</a:t>
            </a:r>
            <a:r>
              <a:rPr lang="en-US" dirty="0" smtClean="0">
                <a:solidFill>
                  <a:schemeClr val="accent1"/>
                </a:solidFill>
              </a:rPr>
              <a:t> year</a:t>
            </a:r>
            <a:r>
              <a:rPr lang="en-US" dirty="0" smtClean="0"/>
              <a:t/>
            </a:r>
            <a:br>
              <a:rPr lang="en-US" dirty="0" smtClean="0"/>
            </a:br>
            <a:endParaRPr lang="en-US" dirty="0" smtClean="0"/>
          </a:p>
          <a:p>
            <a:r>
              <a:rPr lang="en-US" dirty="0" smtClean="0"/>
              <a:t>Grown to almost 17,000 volunteer hours in 2018, equivalent to </a:t>
            </a:r>
            <a:r>
              <a:rPr lang="en-US" dirty="0" smtClean="0">
                <a:solidFill>
                  <a:srgbClr val="0070C0"/>
                </a:solidFill>
              </a:rPr>
              <a:t>8 additional full time employees.</a:t>
            </a:r>
          </a:p>
          <a:p>
            <a:endParaRPr lang="en-US" dirty="0">
              <a:solidFill>
                <a:srgbClr val="0070C0"/>
              </a:solidFill>
            </a:endParaRPr>
          </a:p>
          <a:p>
            <a:r>
              <a:rPr lang="en-US" dirty="0" smtClean="0"/>
              <a:t>Volunteers provide an estimated national value of </a:t>
            </a:r>
            <a:r>
              <a:rPr lang="en-US" dirty="0" smtClean="0">
                <a:solidFill>
                  <a:srgbClr val="0070C0"/>
                </a:solidFill>
              </a:rPr>
              <a:t>over $430,000</a:t>
            </a:r>
            <a:r>
              <a:rPr lang="en-US" dirty="0" smtClean="0"/>
              <a:t>. </a:t>
            </a:r>
          </a:p>
          <a:p>
            <a:pPr marL="0" indent="0">
              <a:buNone/>
            </a:pPr>
            <a:endParaRPr lang="en-US" dirty="0"/>
          </a:p>
        </p:txBody>
      </p:sp>
      <p:sp>
        <p:nvSpPr>
          <p:cNvPr id="3" name="Title 2"/>
          <p:cNvSpPr>
            <a:spLocks noGrp="1"/>
          </p:cNvSpPr>
          <p:nvPr>
            <p:ph type="title"/>
          </p:nvPr>
        </p:nvSpPr>
        <p:spPr>
          <a:xfrm>
            <a:off x="1219200" y="76200"/>
            <a:ext cx="7620000" cy="792162"/>
          </a:xfrm>
        </p:spPr>
        <p:txBody>
          <a:bodyPr/>
          <a:lstStyle/>
          <a:p>
            <a:pPr algn="l"/>
            <a:r>
              <a:rPr lang="en-US" dirty="0" smtClean="0"/>
              <a:t>Program Overview</a:t>
            </a:r>
            <a:endParaRPr lang="en-US" dirty="0"/>
          </a:p>
        </p:txBody>
      </p:sp>
    </p:spTree>
    <p:extLst>
      <p:ext uri="{BB962C8B-B14F-4D97-AF65-F5344CB8AC3E}">
        <p14:creationId xmlns:p14="http://schemas.microsoft.com/office/powerpoint/2010/main" val="141328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Bulk of volunteer hours come from half day events with community groups – including corporate volunteers, religious organizations &amp; school groups. </a:t>
            </a:r>
            <a:endParaRPr lang="en-US" sz="2800" dirty="0"/>
          </a:p>
        </p:txBody>
      </p:sp>
      <p:sp>
        <p:nvSpPr>
          <p:cNvPr id="3" name="Title 2"/>
          <p:cNvSpPr>
            <a:spLocks noGrp="1"/>
          </p:cNvSpPr>
          <p:nvPr>
            <p:ph type="title"/>
          </p:nvPr>
        </p:nvSpPr>
        <p:spPr>
          <a:xfrm>
            <a:off x="1219200" y="76200"/>
            <a:ext cx="7620000" cy="792162"/>
          </a:xfrm>
        </p:spPr>
        <p:txBody>
          <a:bodyPr/>
          <a:lstStyle/>
          <a:p>
            <a:pPr algn="l"/>
            <a:r>
              <a:rPr lang="en-US" dirty="0" smtClean="0"/>
              <a:t>Community Volunteers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780" r="13559" b="7343"/>
          <a:stretch/>
        </p:blipFill>
        <p:spPr>
          <a:xfrm>
            <a:off x="633526" y="2729972"/>
            <a:ext cx="3597148" cy="268022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187" r="7017"/>
          <a:stretch/>
        </p:blipFill>
        <p:spPr>
          <a:xfrm>
            <a:off x="4367326" y="2729972"/>
            <a:ext cx="4090874" cy="2680228"/>
          </a:xfrm>
          <a:prstGeom prst="rect">
            <a:avLst/>
          </a:prstGeom>
        </p:spPr>
      </p:pic>
      <p:sp>
        <p:nvSpPr>
          <p:cNvPr id="6" name="TextBox 5"/>
          <p:cNvSpPr txBox="1"/>
          <p:nvPr/>
        </p:nvSpPr>
        <p:spPr>
          <a:xfrm>
            <a:off x="753944" y="5410200"/>
            <a:ext cx="3360856" cy="307777"/>
          </a:xfrm>
          <a:prstGeom prst="rect">
            <a:avLst/>
          </a:prstGeom>
          <a:noFill/>
        </p:spPr>
        <p:txBody>
          <a:bodyPr wrap="none" rtlCol="0">
            <a:spAutoFit/>
          </a:bodyPr>
          <a:lstStyle/>
          <a:p>
            <a:r>
              <a:rPr lang="en-US" sz="1400" dirty="0" smtClean="0"/>
              <a:t>Patagonia employees at Basque Monument</a:t>
            </a:r>
            <a:endParaRPr lang="en-US" sz="1400" dirty="0"/>
          </a:p>
        </p:txBody>
      </p:sp>
      <p:sp>
        <p:nvSpPr>
          <p:cNvPr id="8" name="TextBox 7"/>
          <p:cNvSpPr txBox="1"/>
          <p:nvPr/>
        </p:nvSpPr>
        <p:spPr>
          <a:xfrm>
            <a:off x="4648200" y="5410200"/>
            <a:ext cx="3436967" cy="307777"/>
          </a:xfrm>
          <a:prstGeom prst="rect">
            <a:avLst/>
          </a:prstGeom>
          <a:noFill/>
        </p:spPr>
        <p:txBody>
          <a:bodyPr wrap="none" rtlCol="0">
            <a:spAutoFit/>
          </a:bodyPr>
          <a:lstStyle/>
          <a:p>
            <a:r>
              <a:rPr lang="en-US" sz="1400" dirty="0" smtClean="0"/>
              <a:t>I.G.T employees at Davis Creek Regional Park</a:t>
            </a:r>
            <a:endParaRPr lang="en-US" sz="1400" dirty="0"/>
          </a:p>
        </p:txBody>
      </p:sp>
    </p:spTree>
    <p:extLst>
      <p:ext uri="{BB962C8B-B14F-4D97-AF65-F5344CB8AC3E}">
        <p14:creationId xmlns:p14="http://schemas.microsoft.com/office/powerpoint/2010/main" val="185438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1"/>
            <a:ext cx="4724400" cy="2286000"/>
          </a:xfrm>
        </p:spPr>
        <p:txBody>
          <a:bodyPr>
            <a:noAutofit/>
          </a:bodyPr>
          <a:lstStyle/>
          <a:p>
            <a:r>
              <a:rPr lang="en-US" sz="2500" b="0" dirty="0"/>
              <a:t>75 volunteers in database</a:t>
            </a:r>
          </a:p>
          <a:p>
            <a:r>
              <a:rPr lang="en-US" sz="2500" b="0" dirty="0"/>
              <a:t>4,000 annual vol. hrs. </a:t>
            </a:r>
          </a:p>
          <a:p>
            <a:r>
              <a:rPr lang="en-US" sz="2500" b="0" dirty="0"/>
              <a:t>Gardening, Education, MAS</a:t>
            </a:r>
          </a:p>
          <a:p>
            <a:r>
              <a:rPr lang="en-US" sz="2500" b="0" dirty="0" smtClean="0"/>
              <a:t>Tues </a:t>
            </a:r>
            <a:r>
              <a:rPr lang="en-US" sz="2500" b="0" dirty="0" smtClean="0"/>
              <a:t>&amp; Thurs </a:t>
            </a:r>
            <a:r>
              <a:rPr lang="en-US" sz="2500" b="0" dirty="0" smtClean="0"/>
              <a:t>AM - gardening</a:t>
            </a:r>
            <a:endParaRPr lang="en-US" sz="2500" b="0" dirty="0"/>
          </a:p>
          <a:p>
            <a:endParaRPr lang="en-US" sz="2800" dirty="0" smtClean="0"/>
          </a:p>
        </p:txBody>
      </p:sp>
      <p:sp>
        <p:nvSpPr>
          <p:cNvPr id="3" name="Title 2"/>
          <p:cNvSpPr>
            <a:spLocks noGrp="1"/>
          </p:cNvSpPr>
          <p:nvPr>
            <p:ph type="title"/>
          </p:nvPr>
        </p:nvSpPr>
        <p:spPr/>
        <p:txBody>
          <a:bodyPr/>
          <a:lstStyle/>
          <a:p>
            <a:pPr algn="l"/>
            <a:r>
              <a:rPr lang="en-US" dirty="0" smtClean="0"/>
              <a:t>Arboretum Volunteer Program</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8272" y="3193908"/>
            <a:ext cx="1877647" cy="250352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12940" y="3500786"/>
            <a:ext cx="2507977" cy="18809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4445" t="-640" r="8888" b="640"/>
          <a:stretch/>
        </p:blipFill>
        <p:spPr>
          <a:xfrm rot="5400000">
            <a:off x="204591" y="3386672"/>
            <a:ext cx="2503821" cy="211259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373134" y="3504054"/>
            <a:ext cx="2499265" cy="1874449"/>
          </a:xfrm>
          <a:prstGeom prst="rect">
            <a:avLst/>
          </a:prstGeom>
        </p:spPr>
      </p:pic>
      <p:sp>
        <p:nvSpPr>
          <p:cNvPr id="15" name="Content Placeholder 1"/>
          <p:cNvSpPr txBox="1">
            <a:spLocks/>
          </p:cNvSpPr>
          <p:nvPr/>
        </p:nvSpPr>
        <p:spPr>
          <a:xfrm>
            <a:off x="4724400" y="1066800"/>
            <a:ext cx="4114800" cy="25086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smtClean="0"/>
              <a:t>Mentor program</a:t>
            </a:r>
          </a:p>
          <a:p>
            <a:r>
              <a:rPr lang="en-US" sz="2500" b="0" dirty="0" smtClean="0"/>
              <a:t>Monthly gardening series</a:t>
            </a:r>
          </a:p>
          <a:p>
            <a:r>
              <a:rPr lang="en-US" sz="2500" b="0" dirty="0"/>
              <a:t>Volunteer newsletter</a:t>
            </a:r>
          </a:p>
          <a:p>
            <a:r>
              <a:rPr lang="en-US" sz="2500" b="0" dirty="0" smtClean="0"/>
              <a:t>Appreciation events</a:t>
            </a:r>
          </a:p>
        </p:txBody>
      </p:sp>
    </p:spTree>
    <p:extLst>
      <p:ext uri="{BB962C8B-B14F-4D97-AF65-F5344CB8AC3E}">
        <p14:creationId xmlns:p14="http://schemas.microsoft.com/office/powerpoint/2010/main" val="87611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876799"/>
          </a:xfrm>
        </p:spPr>
        <p:txBody>
          <a:bodyPr>
            <a:normAutofit fontScale="40000" lnSpcReduction="20000"/>
          </a:bodyPr>
          <a:lstStyle/>
          <a:p>
            <a:r>
              <a:rPr lang="en-US" sz="5000" dirty="0"/>
              <a:t>Park Ranger </a:t>
            </a:r>
            <a:r>
              <a:rPr lang="en-US" sz="5000" dirty="0" smtClean="0"/>
              <a:t>Aides</a:t>
            </a:r>
          </a:p>
          <a:p>
            <a:pPr marL="0" indent="0">
              <a:buNone/>
            </a:pPr>
            <a:endParaRPr lang="en-US" sz="5000" dirty="0"/>
          </a:p>
          <a:p>
            <a:r>
              <a:rPr lang="en-US" sz="5000" dirty="0" smtClean="0"/>
              <a:t>Bowers Mansion Docents</a:t>
            </a:r>
          </a:p>
          <a:p>
            <a:pPr marL="0" indent="0">
              <a:buNone/>
            </a:pPr>
            <a:endParaRPr lang="en-US" sz="5000" dirty="0" smtClean="0"/>
          </a:p>
          <a:p>
            <a:r>
              <a:rPr lang="en-US" sz="5000" dirty="0" smtClean="0"/>
              <a:t>Discovery Room at Rancho San Rafael</a:t>
            </a:r>
            <a:br>
              <a:rPr lang="en-US" sz="5000" dirty="0" smtClean="0"/>
            </a:br>
            <a:endParaRPr lang="en-US" sz="5000" dirty="0" smtClean="0"/>
          </a:p>
          <a:p>
            <a:r>
              <a:rPr lang="en-US" sz="5000" dirty="0" smtClean="0"/>
              <a:t>Galena Creek Visitor Center </a:t>
            </a:r>
          </a:p>
          <a:p>
            <a:pPr lvl="1"/>
            <a:r>
              <a:rPr lang="en-US" sz="5000" dirty="0" smtClean="0"/>
              <a:t>Hosts &amp; Program Assistants</a:t>
            </a:r>
            <a:br>
              <a:rPr lang="en-US" sz="5000" dirty="0" smtClean="0"/>
            </a:br>
            <a:endParaRPr lang="en-US" sz="5000" dirty="0"/>
          </a:p>
          <a:p>
            <a:r>
              <a:rPr lang="en-US" sz="5000" dirty="0" smtClean="0"/>
              <a:t>Regional Shooting Facility</a:t>
            </a:r>
          </a:p>
          <a:p>
            <a:pPr lvl="1"/>
            <a:r>
              <a:rPr lang="en-US" sz="5000" dirty="0" smtClean="0"/>
              <a:t>Assisting the Range Master</a:t>
            </a:r>
          </a:p>
          <a:p>
            <a:pPr marL="457200" lvl="1" indent="0">
              <a:buNone/>
            </a:pPr>
            <a:endParaRPr lang="en-US" sz="5000" dirty="0"/>
          </a:p>
          <a:p>
            <a:r>
              <a:rPr lang="en-US" sz="5000" dirty="0" smtClean="0"/>
              <a:t>Eagle Scouts </a:t>
            </a:r>
            <a:endParaRPr lang="en-US" sz="5000" dirty="0"/>
          </a:p>
          <a:p>
            <a:pPr lvl="1"/>
            <a:r>
              <a:rPr lang="en-US" sz="5000" dirty="0" smtClean="0"/>
              <a:t>Collaborate with staff on needed projects, </a:t>
            </a:r>
            <a:br>
              <a:rPr lang="en-US" sz="5000" dirty="0" smtClean="0"/>
            </a:br>
            <a:r>
              <a:rPr lang="en-US" sz="5000" dirty="0" smtClean="0"/>
              <a:t>often totaling up hundreds of volunteer hours </a:t>
            </a:r>
            <a:br>
              <a:rPr lang="en-US" sz="5000" dirty="0" smtClean="0"/>
            </a:br>
            <a:r>
              <a:rPr lang="en-US" sz="5000" dirty="0" smtClean="0"/>
              <a:t>by completion. </a:t>
            </a:r>
          </a:p>
          <a:p>
            <a:pPr lvl="1"/>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a:p>
        </p:txBody>
      </p:sp>
      <p:sp>
        <p:nvSpPr>
          <p:cNvPr id="3" name="Title 2"/>
          <p:cNvSpPr>
            <a:spLocks noGrp="1"/>
          </p:cNvSpPr>
          <p:nvPr>
            <p:ph type="title"/>
          </p:nvPr>
        </p:nvSpPr>
        <p:spPr/>
        <p:txBody>
          <a:bodyPr/>
          <a:lstStyle/>
          <a:p>
            <a:pPr algn="l"/>
            <a:r>
              <a:rPr lang="en-US" dirty="0" smtClean="0"/>
              <a:t>Other Volunteers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657600"/>
            <a:ext cx="2743200" cy="2057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8848">
            <a:off x="4815968" y="2638837"/>
            <a:ext cx="2475709" cy="165047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44095">
            <a:off x="6195315" y="1165218"/>
            <a:ext cx="2696146" cy="1716269"/>
          </a:xfrm>
          <a:prstGeom prst="rect">
            <a:avLst/>
          </a:prstGeom>
        </p:spPr>
      </p:pic>
    </p:spTree>
    <p:extLst>
      <p:ext uri="{BB962C8B-B14F-4D97-AF65-F5344CB8AC3E}">
        <p14:creationId xmlns:p14="http://schemas.microsoft.com/office/powerpoint/2010/main" val="2028248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199"/>
            <a:ext cx="6400800" cy="4427566"/>
          </a:xfrm>
        </p:spPr>
        <p:txBody>
          <a:bodyPr>
            <a:normAutofit fontScale="40000" lnSpcReduction="20000"/>
          </a:bodyPr>
          <a:lstStyle/>
          <a:p>
            <a:r>
              <a:rPr lang="en-US" sz="5000" dirty="0" smtClean="0"/>
              <a:t>Sierra Nevada Job Corp </a:t>
            </a:r>
          </a:p>
          <a:p>
            <a:pPr lvl="1"/>
            <a:r>
              <a:rPr lang="en-US" sz="5000" dirty="0" smtClean="0"/>
              <a:t>Work Based Learning program</a:t>
            </a:r>
          </a:p>
          <a:p>
            <a:pPr lvl="1"/>
            <a:r>
              <a:rPr lang="en-US" sz="5000" dirty="0" smtClean="0"/>
              <a:t>Placed in positions that compliment their vocation</a:t>
            </a:r>
          </a:p>
          <a:p>
            <a:pPr lvl="1"/>
            <a:r>
              <a:rPr lang="en-US" sz="5000" dirty="0" smtClean="0"/>
              <a:t>Approximately 32 hours a week for 6-8 weeks</a:t>
            </a:r>
          </a:p>
          <a:p>
            <a:pPr lvl="1"/>
            <a:r>
              <a:rPr lang="en-US" sz="5000" dirty="0" smtClean="0"/>
              <a:t>Projects with Concrete/Masonry, Welding</a:t>
            </a:r>
            <a:br>
              <a:rPr lang="en-US" sz="5000" dirty="0" smtClean="0"/>
            </a:br>
            <a:endParaRPr lang="en-US" sz="5000" dirty="0" smtClean="0"/>
          </a:p>
          <a:p>
            <a:r>
              <a:rPr lang="en-US" sz="5000" dirty="0" smtClean="0"/>
              <a:t>Nevada Youth Empowerment Project</a:t>
            </a:r>
          </a:p>
          <a:p>
            <a:pPr lvl="1"/>
            <a:r>
              <a:rPr lang="en-US" sz="5000" dirty="0" smtClean="0"/>
              <a:t>Transitional housing for young women who are aging out of foster care. </a:t>
            </a:r>
          </a:p>
          <a:p>
            <a:pPr lvl="1"/>
            <a:r>
              <a:rPr lang="en-US" sz="5000" dirty="0" smtClean="0"/>
              <a:t>Volunteering teaches job skills and is a healthy extracurricular activity.  </a:t>
            </a:r>
          </a:p>
          <a:p>
            <a:pPr lvl="1"/>
            <a:endParaRPr lang="en-US" sz="5000" dirty="0" smtClean="0"/>
          </a:p>
          <a:p>
            <a:r>
              <a:rPr lang="en-US" sz="5000" dirty="0"/>
              <a:t>Washoe County </a:t>
            </a:r>
            <a:r>
              <a:rPr lang="en-US" sz="5000" dirty="0" smtClean="0"/>
              <a:t>School District’s </a:t>
            </a:r>
            <a:r>
              <a:rPr lang="en-US" sz="5000" dirty="0"/>
              <a:t>Transition Services</a:t>
            </a:r>
          </a:p>
          <a:p>
            <a:pPr lvl="1"/>
            <a:r>
              <a:rPr lang="en-US" sz="5000" dirty="0"/>
              <a:t>Vocational training for </a:t>
            </a:r>
            <a:r>
              <a:rPr lang="en-US" sz="5000" dirty="0" smtClean="0"/>
              <a:t>students </a:t>
            </a:r>
            <a:r>
              <a:rPr lang="en-US" sz="5000" dirty="0"/>
              <a:t>with disabilities.</a:t>
            </a:r>
          </a:p>
          <a:p>
            <a:pPr lvl="1"/>
            <a:endParaRPr lang="en-US" dirty="0" smtClean="0"/>
          </a:p>
        </p:txBody>
      </p:sp>
      <p:sp>
        <p:nvSpPr>
          <p:cNvPr id="3" name="Title 2"/>
          <p:cNvSpPr>
            <a:spLocks noGrp="1"/>
          </p:cNvSpPr>
          <p:nvPr>
            <p:ph type="title"/>
          </p:nvPr>
        </p:nvSpPr>
        <p:spPr>
          <a:xfrm>
            <a:off x="1219200" y="76200"/>
            <a:ext cx="7924800" cy="792162"/>
          </a:xfrm>
        </p:spPr>
        <p:txBody>
          <a:bodyPr/>
          <a:lstStyle/>
          <a:p>
            <a:pPr algn="l"/>
            <a:r>
              <a:rPr lang="en-US" dirty="0" smtClean="0"/>
              <a:t>Partners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120140"/>
            <a:ext cx="1905000" cy="2537460"/>
          </a:xfrm>
          <a:prstGeom prst="rect">
            <a:avLst/>
          </a:prstGeom>
        </p:spPr>
      </p:pic>
      <p:pic>
        <p:nvPicPr>
          <p:cNvPr id="7" name="Picture 2" descr="C:\Users\devans\Desktop\presentation pictures\GalenaKids2015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88549">
            <a:off x="6397421" y="3833627"/>
            <a:ext cx="2284415" cy="171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9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7848600" cy="4648199"/>
          </a:xfrm>
        </p:spPr>
        <p:txBody>
          <a:bodyPr>
            <a:noAutofit/>
          </a:bodyPr>
          <a:lstStyle/>
          <a:p>
            <a:r>
              <a:rPr lang="en-US" sz="2000" dirty="0" smtClean="0"/>
              <a:t>University of Nevada, Reno</a:t>
            </a:r>
          </a:p>
          <a:p>
            <a:pPr lvl="1"/>
            <a:r>
              <a:rPr lang="en-US" sz="2000" dirty="0" smtClean="0"/>
              <a:t>Center for Student Engagement/#</a:t>
            </a:r>
            <a:r>
              <a:rPr lang="en-US" sz="2000" dirty="0" err="1" smtClean="0"/>
              <a:t>iLead</a:t>
            </a:r>
            <a:r>
              <a:rPr lang="en-US" sz="2000" dirty="0" smtClean="0"/>
              <a:t> </a:t>
            </a:r>
            <a:r>
              <a:rPr lang="en-US" sz="2000" dirty="0" smtClean="0"/>
              <a:t>Nevada </a:t>
            </a:r>
            <a:r>
              <a:rPr lang="en-US" sz="2000" dirty="0" smtClean="0"/>
              <a:t>initiative</a:t>
            </a:r>
          </a:p>
          <a:p>
            <a:pPr lvl="2"/>
            <a:r>
              <a:rPr lang="en-US" sz="2000" dirty="0" smtClean="0"/>
              <a:t>School </a:t>
            </a:r>
            <a:r>
              <a:rPr lang="en-US" sz="2000" dirty="0" smtClean="0"/>
              <a:t>clubs/groups </a:t>
            </a:r>
          </a:p>
          <a:p>
            <a:pPr lvl="2"/>
            <a:r>
              <a:rPr lang="en-US" sz="2000" dirty="0" smtClean="0"/>
              <a:t>Fraternities/Sororities</a:t>
            </a:r>
          </a:p>
          <a:p>
            <a:pPr lvl="2"/>
            <a:r>
              <a:rPr lang="en-US" sz="2000" dirty="0" smtClean="0"/>
              <a:t>Monday night volunteers </a:t>
            </a:r>
          </a:p>
          <a:p>
            <a:pPr lvl="1"/>
            <a:r>
              <a:rPr lang="en-US" sz="2000" dirty="0" smtClean="0"/>
              <a:t>Pack Internship Grant Program</a:t>
            </a:r>
          </a:p>
          <a:p>
            <a:pPr lvl="2"/>
            <a:r>
              <a:rPr lang="en-US" sz="2000" dirty="0" smtClean="0"/>
              <a:t>Playground Safety </a:t>
            </a:r>
            <a:r>
              <a:rPr lang="en-US" sz="2000" dirty="0" smtClean="0"/>
              <a:t>Specialist Intern</a:t>
            </a:r>
            <a:endParaRPr lang="en-US" sz="2000" dirty="0" smtClean="0"/>
          </a:p>
          <a:p>
            <a:pPr lvl="1"/>
            <a:r>
              <a:rPr lang="en-US" sz="2000" dirty="0" smtClean="0"/>
              <a:t>Unpaid Internships</a:t>
            </a:r>
          </a:p>
          <a:p>
            <a:pPr lvl="2"/>
            <a:r>
              <a:rPr lang="en-US" sz="2000" dirty="0" smtClean="0"/>
              <a:t>Honors Studies</a:t>
            </a:r>
          </a:p>
          <a:p>
            <a:pPr lvl="2"/>
            <a:r>
              <a:rPr lang="en-US" sz="2000" dirty="0" smtClean="0"/>
              <a:t>Community Engagement </a:t>
            </a:r>
          </a:p>
          <a:p>
            <a:pPr lvl="2"/>
            <a:r>
              <a:rPr lang="en-US" sz="2000" dirty="0" smtClean="0"/>
              <a:t>Museum Studies &amp; Arboretum Interns</a:t>
            </a:r>
          </a:p>
          <a:p>
            <a:pPr lvl="2"/>
            <a:endParaRPr lang="en-US" sz="1800" dirty="0"/>
          </a:p>
        </p:txBody>
      </p:sp>
      <p:sp>
        <p:nvSpPr>
          <p:cNvPr id="3" name="Title 2"/>
          <p:cNvSpPr>
            <a:spLocks noGrp="1"/>
          </p:cNvSpPr>
          <p:nvPr>
            <p:ph type="title"/>
          </p:nvPr>
        </p:nvSpPr>
        <p:spPr/>
        <p:txBody>
          <a:bodyPr/>
          <a:lstStyle/>
          <a:p>
            <a:pPr algn="l"/>
            <a:r>
              <a:rPr lang="en-US" dirty="0" smtClean="0"/>
              <a:t>Partners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209800"/>
            <a:ext cx="3251200" cy="2438400"/>
          </a:xfrm>
          <a:prstGeom prst="rect">
            <a:avLst/>
          </a:prstGeom>
        </p:spPr>
      </p:pic>
    </p:spTree>
    <p:extLst>
      <p:ext uri="{BB962C8B-B14F-4D97-AF65-F5344CB8AC3E}">
        <p14:creationId xmlns:p14="http://schemas.microsoft.com/office/powerpoint/2010/main" val="1081799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7848600" cy="3581400"/>
          </a:xfrm>
        </p:spPr>
        <p:txBody>
          <a:bodyPr>
            <a:noAutofit/>
          </a:bodyPr>
          <a:lstStyle/>
          <a:p>
            <a:pPr marL="457200" lvl="1" indent="0">
              <a:buNone/>
            </a:pPr>
            <a:endParaRPr lang="en-US" sz="2000" dirty="0" smtClean="0"/>
          </a:p>
          <a:p>
            <a:r>
              <a:rPr lang="en-US" sz="2000" dirty="0" smtClean="0"/>
              <a:t>Keep Truckee Meadows Beautiful</a:t>
            </a:r>
          </a:p>
          <a:p>
            <a:pPr lvl="1"/>
            <a:r>
              <a:rPr lang="en-US" sz="2000" dirty="0" smtClean="0"/>
              <a:t>Great Community Cleanup</a:t>
            </a:r>
          </a:p>
          <a:p>
            <a:pPr lvl="1"/>
            <a:r>
              <a:rPr lang="en-US" sz="2000" dirty="0" smtClean="0"/>
              <a:t>Truckee River Cleanup</a:t>
            </a:r>
          </a:p>
          <a:p>
            <a:pPr lvl="1"/>
            <a:r>
              <a:rPr lang="en-US" sz="2000" dirty="0" smtClean="0"/>
              <a:t>Adopt-A-Spot program</a:t>
            </a:r>
          </a:p>
        </p:txBody>
      </p:sp>
      <p:sp>
        <p:nvSpPr>
          <p:cNvPr id="3" name="Title 2"/>
          <p:cNvSpPr>
            <a:spLocks noGrp="1"/>
          </p:cNvSpPr>
          <p:nvPr>
            <p:ph type="title"/>
          </p:nvPr>
        </p:nvSpPr>
        <p:spPr/>
        <p:txBody>
          <a:bodyPr/>
          <a:lstStyle/>
          <a:p>
            <a:pPr algn="l"/>
            <a:r>
              <a:rPr lang="en-US" dirty="0" smtClean="0"/>
              <a:t>Partners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200400"/>
            <a:ext cx="3276600" cy="24656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609600"/>
            <a:ext cx="3543300" cy="4724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995" y="4366891"/>
            <a:ext cx="1380805" cy="1371600"/>
          </a:xfrm>
          <a:prstGeom prst="rect">
            <a:avLst/>
          </a:prstGeom>
        </p:spPr>
      </p:pic>
    </p:spTree>
    <p:extLst>
      <p:ext uri="{BB962C8B-B14F-4D97-AF65-F5344CB8AC3E}">
        <p14:creationId xmlns:p14="http://schemas.microsoft.com/office/powerpoint/2010/main" val="760432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533400" y="1752600"/>
            <a:ext cx="8001000" cy="3048000"/>
          </a:xfrm>
        </p:spPr>
        <p:txBody>
          <a:bodyPr/>
          <a:lstStyle/>
          <a:p>
            <a:r>
              <a:rPr lang="en-US" i="1" dirty="0" smtClean="0">
                <a:solidFill>
                  <a:srgbClr val="0070C0"/>
                </a:solidFill>
                <a:effectLst>
                  <a:outerShdw blurRad="38100" dist="38100" dir="2700000" algn="tl">
                    <a:srgbClr val="000000">
                      <a:alpha val="43137"/>
                    </a:srgbClr>
                  </a:outerShdw>
                </a:effectLst>
              </a:rPr>
              <a:t>Last but not least…</a:t>
            </a:r>
            <a:r>
              <a:rPr lang="en-US" dirty="0" smtClean="0">
                <a:solidFill>
                  <a:srgbClr val="0070C0"/>
                </a:solidFill>
                <a:effectLst>
                  <a:outerShdw blurRad="38100" dist="38100" dir="2700000" algn="tl">
                    <a:srgbClr val="000000">
                      <a:alpha val="43137"/>
                    </a:srgbClr>
                  </a:outerShdw>
                </a:effectLst>
              </a:rPr>
              <a:t/>
            </a:r>
            <a:br>
              <a:rPr lang="en-US" dirty="0" smtClean="0">
                <a:solidFill>
                  <a:srgbClr val="0070C0"/>
                </a:solidFill>
                <a:effectLst>
                  <a:outerShdw blurRad="38100" dist="38100" dir="2700000" algn="tl">
                    <a:srgbClr val="000000">
                      <a:alpha val="43137"/>
                    </a:srgbClr>
                  </a:outerShdw>
                </a:effectLst>
              </a:rPr>
            </a:br>
            <a:r>
              <a:rPr lang="en-US" dirty="0" smtClean="0">
                <a:solidFill>
                  <a:schemeClr val="tx1"/>
                </a:solidFill>
              </a:rPr>
              <a:t>Thank you for being a part of our program by volunteering your time as Park Commissioners!</a:t>
            </a:r>
            <a:endParaRPr lang="en-US" dirty="0">
              <a:solidFill>
                <a:schemeClr val="tx1"/>
              </a:solidFill>
            </a:endParaRPr>
          </a:p>
        </p:txBody>
      </p:sp>
    </p:spTree>
    <p:extLst>
      <p:ext uri="{BB962C8B-B14F-4D97-AF65-F5344CB8AC3E}">
        <p14:creationId xmlns:p14="http://schemas.microsoft.com/office/powerpoint/2010/main" val="1834488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2.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3.xml><?xml version="1.0" encoding="utf-8"?>
<ds:datastoreItem xmlns:ds="http://schemas.openxmlformats.org/officeDocument/2006/customXml" ds:itemID="{2200D7ED-6620-45A0-9F13-862FEFE886A3}">
  <ds:schemaRefs>
    <ds:schemaRef ds:uri="http://schemas.microsoft.com/sharepoint/v3"/>
    <ds:schemaRef ds:uri="http://schemas.microsoft.com/office/2006/documentManagement/types"/>
    <ds:schemaRef ds:uri="http://purl.org/dc/terms/"/>
    <ds:schemaRef ds:uri="CEA9126C-A9B1-4F4A-855C-DD0F845697D2"/>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94d8b85-37e1-4d17-8d55-8b7d207932bb"/>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1227</TotalTime>
  <Words>295</Words>
  <Application>Microsoft Office PowerPoint</Application>
  <PresentationFormat>On-screen Show (4:3)</PresentationFormat>
  <Paragraphs>72</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PowerPoint_Template_2015</vt:lpstr>
      <vt:lpstr>Volunteer Program  Update</vt:lpstr>
      <vt:lpstr>Program Overview</vt:lpstr>
      <vt:lpstr>Community Volunteers</vt:lpstr>
      <vt:lpstr>Arboretum Volunteer Program</vt:lpstr>
      <vt:lpstr>Other Volunteers</vt:lpstr>
      <vt:lpstr>Partners</vt:lpstr>
      <vt:lpstr>Partners</vt:lpstr>
      <vt:lpstr>Partners</vt:lpstr>
      <vt:lpstr>Last but not least… Thank you for being a part of our program by volunteering your time as Park Commissioners!</vt:lpstr>
    </vt:vector>
  </TitlesOfParts>
  <Company>Washoe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dc:description/>
  <cp:lastModifiedBy>Evans, Denise</cp:lastModifiedBy>
  <cp:revision>81</cp:revision>
  <cp:lastPrinted>2014-10-07T22:54:33Z</cp:lastPrinted>
  <dcterms:created xsi:type="dcterms:W3CDTF">2015-09-25T21:46:02Z</dcterms:created>
  <dcterms:modified xsi:type="dcterms:W3CDTF">2019-09-03T20:05:39Z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